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5" r:id="rId3"/>
    <p:sldId id="286" r:id="rId4"/>
    <p:sldId id="305" r:id="rId5"/>
    <p:sldId id="304" r:id="rId6"/>
    <p:sldId id="313" r:id="rId7"/>
    <p:sldId id="312" r:id="rId8"/>
    <p:sldId id="287" r:id="rId9"/>
    <p:sldId id="288" r:id="rId10"/>
    <p:sldId id="308" r:id="rId11"/>
    <p:sldId id="289" r:id="rId12"/>
    <p:sldId id="306" r:id="rId13"/>
    <p:sldId id="290" r:id="rId14"/>
    <p:sldId id="307" r:id="rId15"/>
    <p:sldId id="309" r:id="rId16"/>
    <p:sldId id="311" r:id="rId17"/>
    <p:sldId id="310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4"/>
    <p:restoredTop sz="88863"/>
  </p:normalViewPr>
  <p:slideViewPr>
    <p:cSldViewPr snapToGrid="0" snapToObjects="1">
      <p:cViewPr varScale="1">
        <p:scale>
          <a:sx n="94" d="100"/>
          <a:sy n="94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C1A3A-FFE4-7042-BFA4-03154C8F7286}" type="datetimeFigureOut">
              <a:t>2019/8/23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2ADA-F98C-BF4C-B4CD-770C511FBC4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6839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9B33A-59D2-B945-B72B-B756B91BA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AF5E9B-0AE3-0A49-AD58-69CC548EA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4372F9-0050-324B-868D-D6916BC1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B2A98-5D41-374F-91AE-B771CDD4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F9694-0F44-6D42-90AA-C5E591A3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06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B20A2-2509-4A40-8475-3B757740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32B394-C7E6-3E4D-AB53-17080F74A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7040B-C5F9-4946-987B-30AC9168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3550E-720B-2547-B7D1-E87F53CD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FAD835-0B9A-914A-83BC-07C2CC59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158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802660-06F1-7848-88BE-6FE34FE60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C8D177-697B-1A42-9AE8-ABC9E4523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7B03E-5EC2-C844-BAEE-0CCD92B37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1E7BCB-0051-7D49-A14B-9B0D96DE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05AA43-9972-454F-959B-6A430751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299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白色线条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FD318D70-7183-3D46-9296-90366A6AE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1" y="620688"/>
            <a:ext cx="5484861" cy="2808312"/>
          </a:xfrm>
          <a:prstGeom prst="rect">
            <a:avLst/>
          </a:prstGeom>
        </p:spPr>
        <p:txBody>
          <a:bodyPr/>
          <a:lstStyle>
            <a:lvl1pPr>
              <a:lnSpc>
                <a:spcPts val="7000"/>
              </a:lnSpc>
              <a:defRPr sz="52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第四范式先知</a:t>
            </a:r>
            <a:br>
              <a:rPr kumimoji="1" lang="en-US" altLang="zh-CN" dirty="0"/>
            </a:br>
            <a:r>
              <a:rPr kumimoji="1" lang="en-US" altLang="zh-CN" dirty="0"/>
              <a:t>PPT</a:t>
            </a:r>
            <a:r>
              <a:rPr kumimoji="1" lang="zh-CN" altLang="en-US" dirty="0"/>
              <a:t>文档设计</a:t>
            </a:r>
            <a:br>
              <a:rPr kumimoji="1" lang="en-US" altLang="zh-CN" dirty="0"/>
            </a:br>
            <a:r>
              <a:rPr kumimoji="1" lang="zh-CN" altLang="en-US" dirty="0"/>
              <a:t>范例</a:t>
            </a:r>
          </a:p>
        </p:txBody>
      </p:sp>
      <p:sp>
        <p:nvSpPr>
          <p:cNvPr id="14" name="标题 11">
            <a:extLst>
              <a:ext uri="{FF2B5EF4-FFF2-40B4-BE49-F238E27FC236}">
                <a16:creationId xmlns:a16="http://schemas.microsoft.com/office/drawing/2014/main" id="{8EC9B65B-1ADE-3243-A484-5BABEE8DB599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031CA5-7D4C-C843-991D-17E387464C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12424" y="5121274"/>
            <a:ext cx="1708118" cy="1708118"/>
          </a:xfrm>
          <a:prstGeom prst="rect">
            <a:avLst/>
          </a:prstGeom>
        </p:spPr>
      </p:pic>
      <p:sp>
        <p:nvSpPr>
          <p:cNvPr id="25" name="内容占位符 24">
            <a:extLst>
              <a:ext uri="{FF2B5EF4-FFF2-40B4-BE49-F238E27FC236}">
                <a16:creationId xmlns:a16="http://schemas.microsoft.com/office/drawing/2014/main" id="{6BC93F14-0E65-FB4B-95C2-6A59C77B78C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1675" y="4437112"/>
            <a:ext cx="5478178" cy="1080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演讲人</a:t>
            </a:r>
            <a:endParaRPr kumimoji="1" lang="en-US" altLang="zh-CN" dirty="0"/>
          </a:p>
          <a:p>
            <a:r>
              <a:rPr kumimoji="1" lang="zh-CN" altLang="en-US" dirty="0"/>
              <a:t>时间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CC0C3185-3521-DE42-9707-C2A0A34BFA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4783" y="620713"/>
            <a:ext cx="2663825" cy="647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Vol.2.4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119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1">
            <a:extLst>
              <a:ext uri="{FF2B5EF4-FFF2-40B4-BE49-F238E27FC236}">
                <a16:creationId xmlns:a16="http://schemas.microsoft.com/office/drawing/2014/main" id="{79DDC946-941E-A94B-AD07-4EE5290EDA7D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1" name="内容占位符 24">
            <a:extLst>
              <a:ext uri="{FF2B5EF4-FFF2-40B4-BE49-F238E27FC236}">
                <a16:creationId xmlns:a16="http://schemas.microsoft.com/office/drawing/2014/main" id="{866EE881-0396-FC4A-816D-9E1E874313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3392" y="620688"/>
            <a:ext cx="4680520" cy="6480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  <p:sp>
        <p:nvSpPr>
          <p:cNvPr id="15" name="内容占位符 24">
            <a:extLst>
              <a:ext uri="{FF2B5EF4-FFF2-40B4-BE49-F238E27FC236}">
                <a16:creationId xmlns:a16="http://schemas.microsoft.com/office/drawing/2014/main" id="{EB45F6BF-15E2-344E-AFFB-17066EC52A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392" y="1916832"/>
            <a:ext cx="4680520" cy="3528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1.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2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4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5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6.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6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7.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7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8.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8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9.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9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zh-CN" altLang="en-US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C7DC15-E785-FA4F-921B-6B25C764B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2424" y="5121274"/>
            <a:ext cx="1708118" cy="17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0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975E1-6F28-F441-898D-8BFBE2EF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42F29D-A8CC-8F40-89AB-F657D581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44849-8AAF-9A46-B143-67BFF3EC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C3B84-5D25-294F-A58B-D3BFA216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FA9E67-3CBC-9D4B-A2E5-569710BA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474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9240B-849B-614E-9716-0E4647C2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91B097-32F2-D54A-BC1A-4CB9F709C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EC4AD9-4271-CF49-8551-9ECC7F99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4DD09-A045-D642-8F62-ED522270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9AB6AC-2655-9542-AA41-9F757554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7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1F46D-F225-6942-B162-0854C478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E2E2F-1707-1744-B17D-DC3082B5F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6A8C4A-048D-F44D-96A7-18781668E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6F44BF-6D61-1345-B17C-DA533312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C86CA-E9D7-604C-839A-F108652D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07556A-EC9A-5D4A-B47F-18278DEC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500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5BEC8-A00A-C64B-99C2-FEFA7F80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84596-C510-E94B-8F9F-E8C54D146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98F601-0200-AA43-A2C9-50765E39A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DD39A2-08E8-B844-8512-77429AD9A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1EB584-7A60-3241-B583-24D669BC3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80EE31-BFE7-F644-8824-C3CDCDF7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883FFD-3361-874B-AC73-DC354AE5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594BA4-D147-0046-B470-0297F5D6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48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AF849-F7DA-794F-8770-28A23327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E7312E-1990-E748-9CD3-8FCA4437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E478B4-6F83-0F4D-A735-7BA718AB9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E75B65-11DB-0743-BFB3-B607B686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78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88B382-2B44-C84F-9DC9-8FC5DBC3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E624A9-BBA2-D34B-8763-836DE1029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DD0458-5A94-DA4F-A9F0-C3ACC423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55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D503E-4284-4A47-9DBC-10F9D342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C73F9-8795-8A46-AE0D-32E2CD77E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DE819-9004-1441-9F6F-6BC67B09A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803D85-80D5-004C-B784-FA74AE0D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F0A206-FBAE-C445-B7CB-08E520E3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6D61AC-7CA7-A048-990B-7BE4DF8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64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4797D-3EAB-C44F-826B-E257DD735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6207ED-2001-364B-8DBB-FACD19CB7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D003B5-1C6A-D744-A581-9EF94496F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30D72A-E268-554B-B6EA-16DD1EFF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399E14-BEDE-2E48-8F35-CAF20093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EEBCF1-0FC3-F948-B120-2EB88199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17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5FE4F2-0B1B-F544-B4F8-BA91A9EA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486819-310D-9043-9AD9-63ABF63B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BC8CB-F750-8F43-9FA0-821CE9E59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8628A-5BAC-3947-9D9F-E414F4A49031}" type="datetimeFigureOut">
              <a:t>2019/8/23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9575B-4153-F94D-A409-985778A63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5DBA-ECE9-9E40-B630-6CDA049E1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7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m7-model-gpu06.4pd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ink.zhihu.com/?target=http%3A//openaccess.thecvf.com/content_cvpr_2018/papers/Yu_Deep_Layer_Aggregation_CVPR_2018_paper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李嘉稷</a:t>
            </a:r>
            <a:endParaRPr kumimoji="1" lang="en-US" altLang="zh-CN" dirty="0"/>
          </a:p>
          <a:p>
            <a:r>
              <a:rPr kumimoji="1" lang="en-US" altLang="zh-CN" dirty="0"/>
              <a:t>2019</a:t>
            </a:r>
            <a:r>
              <a:rPr kumimoji="1" lang="zh-CN" altLang="en-US" dirty="0"/>
              <a:t>年</a:t>
            </a:r>
            <a:r>
              <a:rPr kumimoji="1" lang="en-US" altLang="zh-CN" dirty="0"/>
              <a:t>8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23</a:t>
            </a:r>
            <a:r>
              <a:rPr kumimoji="1" lang="zh-CN" altLang="en-US" dirty="0"/>
              <a:t>日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DFD0F0D-A51D-C444-9ABB-086C5E3C8B1C}"/>
              </a:ext>
            </a:extLst>
          </p:cNvPr>
          <p:cNvSpPr txBox="1">
            <a:spLocks/>
          </p:cNvSpPr>
          <p:nvPr/>
        </p:nvSpPr>
        <p:spPr>
          <a:xfrm>
            <a:off x="641675" y="760002"/>
            <a:ext cx="6255666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基于语义分割的应用</a:t>
            </a:r>
          </a:p>
        </p:txBody>
      </p:sp>
    </p:spTree>
    <p:extLst>
      <p:ext uri="{BB962C8B-B14F-4D97-AF65-F5344CB8AC3E}">
        <p14:creationId xmlns:p14="http://schemas.microsoft.com/office/powerpoint/2010/main" val="287871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B8F3D8-DAF9-2048-9D96-C5C89288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35" y="2089435"/>
            <a:ext cx="7937500" cy="2870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4DD498-FE50-FE44-BD9C-F9B3523DDACC}"/>
              </a:ext>
            </a:extLst>
          </p:cNvPr>
          <p:cNvSpPr txBox="1"/>
          <p:nvPr/>
        </p:nvSpPr>
        <p:spPr>
          <a:xfrm>
            <a:off x="873457" y="559558"/>
            <a:ext cx="6155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导致当前缺陷的原因</a:t>
            </a:r>
            <a:r>
              <a:rPr kumimoji="1" lang="zh-CN" altLang="en-US" dirty="0">
                <a:sym typeface="Wingdings" pitchFamily="2" charset="2"/>
              </a:rPr>
              <a:t>：（</a:t>
            </a:r>
            <a:r>
              <a:rPr kumimoji="1" lang="en-US" altLang="zh-CN" dirty="0">
                <a:sym typeface="Wingdings" pitchFamily="2" charset="2"/>
              </a:rPr>
              <a:t>hold</a:t>
            </a:r>
            <a:r>
              <a:rPr kumimoji="1" lang="zh-CN" altLang="en-US" dirty="0">
                <a:sym typeface="Wingdings" pitchFamily="2" charset="2"/>
              </a:rPr>
              <a:t>）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、缺乏更真实的数据构造（考虑</a:t>
            </a:r>
            <a:r>
              <a:rPr kumimoji="1" lang="en-US" altLang="zh-CN" dirty="0" err="1"/>
              <a:t>gan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生成是问题）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、网络简易，回归精度不够高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、其它未知因素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415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727880" y="214999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Dense-weighted-</a:t>
            </a:r>
            <a:r>
              <a:rPr kumimoji="1" lang="en-US" altLang="zh-CN" dirty="0" err="1"/>
              <a:t>unet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A9D3FD-2DD2-9647-AB48-80B9B752C11E}"/>
              </a:ext>
            </a:extLst>
          </p:cNvPr>
          <p:cNvSpPr/>
          <p:nvPr/>
        </p:nvSpPr>
        <p:spPr>
          <a:xfrm>
            <a:off x="727880" y="13841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 算法目标是训练出一个多类票据、证件、文本的通用校正模型，支持所有旋转角度、倾斜视角的检测目标主体的分割转正任务。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4397D4-E99C-2A45-B902-522632FBA876}"/>
              </a:ext>
            </a:extLst>
          </p:cNvPr>
          <p:cNvSpPr/>
          <p:nvPr/>
        </p:nvSpPr>
        <p:spPr>
          <a:xfrm>
            <a:off x="727880" y="240326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、训练图片的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label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设计：加权的像素级标注，加权方法固定票证右上角为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anchor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，其余像素的标注为像素至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anchor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距离的平方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270B3A-5207-1240-A762-BC2B786D730A}"/>
              </a:ext>
            </a:extLst>
          </p:cNvPr>
          <p:cNvSpPr/>
          <p:nvPr/>
        </p:nvSpPr>
        <p:spPr>
          <a:xfrm>
            <a:off x="727880" y="34223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loss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设计：前景中的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loss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为尺度误差与回归误差之和， 背景的损失为铰链误差，总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loss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为三者误差之和。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536876-C9A3-E744-8956-C874A34C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40" y="4114253"/>
            <a:ext cx="2794000" cy="736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4648B1-6710-4648-B76B-CCAD7E4F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80" y="877780"/>
            <a:ext cx="5181043" cy="4484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01B036F-7BAC-3745-8F3B-964CB7409A93}"/>
              </a:ext>
            </a:extLst>
          </p:cNvPr>
          <p:cNvSpPr/>
          <p:nvPr/>
        </p:nvSpPr>
        <p:spPr>
          <a:xfrm>
            <a:off x="727880" y="494260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后处理：对每个</a:t>
            </a:r>
            <a:r>
              <a:rPr lang="en-US" altLang="zh-CN" dirty="0"/>
              <a:t>mask</a:t>
            </a:r>
            <a:r>
              <a:rPr lang="zh-CN" altLang="en-US" dirty="0"/>
              <a:t>拟合出外框，计算所有框的面积，滤除所有面积小于最大框</a:t>
            </a:r>
            <a:r>
              <a:rPr lang="en-US" altLang="zh-CN" dirty="0"/>
              <a:t>2</a:t>
            </a:r>
            <a:r>
              <a:rPr lang="zh-CN" altLang="en-US" dirty="0"/>
              <a:t>倍的框；对所有框的四分位点周围</a:t>
            </a:r>
            <a:r>
              <a:rPr lang="en-US" altLang="zh-CN" dirty="0"/>
              <a:t>100</a:t>
            </a:r>
            <a:r>
              <a:rPr lang="zh-CN" altLang="en-US" dirty="0"/>
              <a:t>个非背景像素计算平均值，最小的四分位点为</a:t>
            </a:r>
            <a:r>
              <a:rPr lang="en-US" altLang="zh-CN" dirty="0"/>
              <a:t>anchor</a:t>
            </a:r>
            <a:r>
              <a:rPr lang="zh-CN" altLang="en-US" dirty="0"/>
              <a:t>，基于该</a:t>
            </a:r>
            <a:r>
              <a:rPr lang="en-US" altLang="zh-CN" dirty="0"/>
              <a:t>anchor</a:t>
            </a:r>
            <a:r>
              <a:rPr lang="zh-CN" altLang="en-US" dirty="0"/>
              <a:t>对分割图像进行转正。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5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3BDF2-3B10-4943-9A6B-9ACD3DDE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性能指标：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EEAC51-E6D0-914F-8638-70DE4E005A11}"/>
              </a:ext>
            </a:extLst>
          </p:cNvPr>
          <p:cNvSpPr/>
          <p:nvPr/>
        </p:nvSpPr>
        <p:spPr>
          <a:xfrm>
            <a:off x="838200" y="115572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金彪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100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数据集：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crop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错误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张，其余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95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张指标计算结果为：</a:t>
            </a: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各字段指标：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{'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valid_time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': 1.0, 'administration': 1.0, 'name': 0.9473684210526315, 'sex': 1.0, 'nation': 1.0, 'birth': 0.9649122807017544, 'address': 0.94, '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idnumber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': 0.9473684210526315})</a:t>
            </a:r>
            <a:b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score : 0.9157894736842105</a:t>
            </a:r>
            <a:b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mean_score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 0.974956140351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DB544-62FD-5746-89CC-948BC951CEA7}"/>
              </a:ext>
            </a:extLst>
          </p:cNvPr>
          <p:cNvSpPr/>
          <p:nvPr/>
        </p:nvSpPr>
        <p:spPr>
          <a:xfrm>
            <a:off x="838199" y="3404064"/>
            <a:ext cx="9261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结构化速度为：</a:t>
            </a: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使用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ckpt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DWU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1.08s /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张</a:t>
            </a: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使用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pb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模型预测的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DWU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1.81s /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张（待解决：有部分图预测时间会陡然增加）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9F0BC0-69EA-4D43-8094-8A50A3A9E4DE}"/>
              </a:ext>
            </a:extLst>
          </p:cNvPr>
          <p:cNvSpPr/>
          <p:nvPr/>
        </p:nvSpPr>
        <p:spPr>
          <a:xfrm>
            <a:off x="838199" y="4544412"/>
            <a:ext cx="8251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DWU+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身份证结构化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Webservice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端口：</a:t>
            </a:r>
            <a:r>
              <a:rPr lang="en-US" altLang="zh-CN" u="sng" dirty="0">
                <a:hlinkClick r:id="rId2"/>
              </a:rPr>
              <a:t>m7-model-gpu06.4pd.io</a:t>
            </a:r>
            <a:r>
              <a:rPr lang="en-US" altLang="zh-CN" dirty="0"/>
              <a:t>:9500  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5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Table-</a:t>
            </a:r>
            <a:r>
              <a:rPr kumimoji="1" lang="en-US" altLang="zh-CN" sz="2800" dirty="0" err="1"/>
              <a:t>recog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Unet</a:t>
            </a:r>
            <a:r>
              <a:rPr kumimoji="1" lang="zh-CN" altLang="en-US" sz="2800" dirty="0"/>
              <a:t>：腾讯优图实验室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1E6F8-E6DD-6F4F-BF3E-4A24C3E8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0311"/>
            <a:ext cx="10859778" cy="48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1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DAF84-1210-3648-B947-92BA0FCF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93" y="256132"/>
            <a:ext cx="10515600" cy="634938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当前完成的简单数据集构造：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1800" dirty="0"/>
              <a:t>         定义：</a:t>
            </a:r>
            <a:r>
              <a:rPr kumimoji="1" lang="en-US" altLang="zh-CN" sz="1800" dirty="0"/>
              <a:t>cell</a:t>
            </a:r>
            <a:r>
              <a:rPr kumimoji="1" lang="zh-CN" altLang="en-US" sz="1800" dirty="0"/>
              <a:t>尺寸 、</a:t>
            </a:r>
            <a:r>
              <a:rPr kumimoji="1" lang="en-US" altLang="zh-CN" sz="1800" dirty="0"/>
              <a:t>board</a:t>
            </a:r>
            <a:r>
              <a:rPr kumimoji="1" lang="zh-CN" altLang="en-US" sz="1800" dirty="0"/>
              <a:t>尺寸、不可见横线竖线的</a:t>
            </a:r>
            <a:r>
              <a:rPr kumimoji="1" lang="en-US" altLang="zh-CN" sz="1800" dirty="0"/>
              <a:t>mask</a:t>
            </a:r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2000" dirty="0"/>
              <a:t>1</a:t>
            </a:r>
            <a:r>
              <a:rPr kumimoji="1" lang="zh-CN" altLang="en-US" sz="2000" dirty="0"/>
              <a:t>、简单的表格模拟                                              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label</a:t>
            </a:r>
            <a:r>
              <a:rPr kumimoji="1" lang="zh-CN" altLang="en-US" sz="2000" dirty="0"/>
              <a:t>生成图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8ABE6D-6DA8-3146-A4E3-4D0D5915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93" y="2414634"/>
            <a:ext cx="4851400" cy="3124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FF1A19-EA53-F246-8CFF-AF196A19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40" y="2414634"/>
            <a:ext cx="487765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9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FB345-12A8-2844-B061-0B5DE765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60212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待完成：</a:t>
            </a:r>
            <a:br>
              <a:rPr kumimoji="1" lang="en-US" altLang="zh-CN" sz="2800" dirty="0"/>
            </a:br>
            <a:r>
              <a:rPr kumimoji="1" lang="en-US" altLang="zh-CN" sz="2800" dirty="0"/>
              <a:t>1</a:t>
            </a:r>
            <a:r>
              <a:rPr kumimoji="1" lang="zh-CN" altLang="en-US" sz="2800" dirty="0"/>
              <a:t>、复杂表格的构造</a:t>
            </a:r>
            <a:br>
              <a:rPr kumimoji="1" lang="en-US" altLang="zh-CN" sz="2800" dirty="0"/>
            </a:br>
            <a:r>
              <a:rPr kumimoji="1" lang="en-US" altLang="zh-CN" sz="2800" dirty="0"/>
              <a:t>2</a:t>
            </a:r>
            <a:r>
              <a:rPr kumimoji="1" lang="zh-CN" altLang="en-US" sz="2800" dirty="0"/>
              <a:t>、基于</a:t>
            </a:r>
            <a:r>
              <a:rPr kumimoji="1" lang="en-US" altLang="zh-CN" sz="2800" dirty="0" err="1"/>
              <a:t>Unet</a:t>
            </a:r>
            <a:r>
              <a:rPr kumimoji="1" lang="zh-CN" altLang="en-US" sz="2800" dirty="0"/>
              <a:t>的网络设计</a:t>
            </a:r>
            <a:br>
              <a:rPr kumimoji="1" lang="en-US" altLang="zh-CN" sz="2800" dirty="0"/>
            </a:br>
            <a:r>
              <a:rPr kumimoji="1" lang="en-US" altLang="zh-CN" sz="2800" dirty="0"/>
              <a:t>3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loss</a:t>
            </a:r>
            <a:r>
              <a:rPr kumimoji="1" lang="zh-CN" altLang="en-US" sz="2800" dirty="0"/>
              <a:t>设计</a:t>
            </a:r>
            <a:br>
              <a:rPr kumimoji="1" lang="en-US" altLang="zh-CN" sz="2800" dirty="0"/>
            </a:br>
            <a:r>
              <a:rPr kumimoji="1" lang="en-US" altLang="zh-CN" sz="2800" dirty="0"/>
              <a:t>4</a:t>
            </a:r>
            <a:r>
              <a:rPr kumimoji="1" lang="zh-CN" altLang="en-US" sz="2800" dirty="0"/>
              <a:t>、表格结构化后处理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71D2AA-4DF6-CF41-9237-FF7A68E3C6B4}"/>
              </a:ext>
            </a:extLst>
          </p:cNvPr>
          <p:cNvSpPr/>
          <p:nvPr/>
        </p:nvSpPr>
        <p:spPr>
          <a:xfrm>
            <a:off x="838200" y="3442411"/>
            <a:ext cx="103256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A1A1A"/>
                </a:solidFill>
                <a:latin typeface="-apple-system"/>
              </a:rPr>
              <a:t>Tips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：</a:t>
            </a:r>
            <a:endParaRPr lang="en-US" altLang="zh-CN" sz="2400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         表格线是细长型物体，角度要么基本水平，要么基本竖直，并且有的线会很长，在横竖方向上更大的感受野将带来更多好处。</a:t>
            </a:r>
          </a:p>
          <a:p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         故选用的卷积核形状为</a:t>
            </a:r>
            <a:r>
              <a:rPr lang="en-US" altLang="zh-CN" sz="2400" dirty="0">
                <a:solidFill>
                  <a:srgbClr val="1A1A1A"/>
                </a:solidFill>
                <a:latin typeface="-apple-system"/>
              </a:rPr>
              <a:t>5x1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和</a:t>
            </a:r>
            <a:r>
              <a:rPr lang="en-US" altLang="zh-CN" sz="2400" dirty="0">
                <a:solidFill>
                  <a:srgbClr val="1A1A1A"/>
                </a:solidFill>
                <a:latin typeface="-apple-system"/>
              </a:rPr>
              <a:t>1x5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，比常用的</a:t>
            </a:r>
            <a:r>
              <a:rPr lang="en-US" altLang="zh-CN" sz="2400" dirty="0">
                <a:solidFill>
                  <a:srgbClr val="1A1A1A"/>
                </a:solidFill>
                <a:latin typeface="-apple-system"/>
              </a:rPr>
              <a:t>3x3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能达到更好的性能，</a:t>
            </a:r>
            <a:r>
              <a:rPr lang="en-US" altLang="zh-CN" sz="2400" dirty="0">
                <a:solidFill>
                  <a:srgbClr val="1A1A1A"/>
                </a:solidFill>
                <a:latin typeface="-apple-system"/>
              </a:rPr>
              <a:t>MIOU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指标有</a:t>
            </a:r>
            <a:r>
              <a:rPr lang="en-US" altLang="zh-CN" sz="2400" dirty="0">
                <a:solidFill>
                  <a:srgbClr val="1A1A1A"/>
                </a:solidFill>
                <a:latin typeface="-apple-system"/>
              </a:rPr>
              <a:t>2%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的提升。由于标签不互斥，因此不用</a:t>
            </a:r>
            <a:r>
              <a:rPr lang="en-US" altLang="zh-CN" sz="2400" dirty="0" err="1">
                <a:solidFill>
                  <a:srgbClr val="1A1A1A"/>
                </a:solidFill>
                <a:latin typeface="-apple-system"/>
              </a:rPr>
              <a:t>softmax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做输出，而是用</a:t>
            </a:r>
            <a:r>
              <a:rPr lang="en-US" altLang="zh-CN" sz="2400" dirty="0">
                <a:solidFill>
                  <a:srgbClr val="1A1A1A"/>
                </a:solidFill>
                <a:latin typeface="-apple-system"/>
              </a:rPr>
              <a:t>4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个</a:t>
            </a:r>
            <a:r>
              <a:rPr lang="en-US" altLang="zh-CN" sz="2400" dirty="0">
                <a:solidFill>
                  <a:srgbClr val="1A1A1A"/>
                </a:solidFill>
                <a:latin typeface="-apple-system"/>
              </a:rPr>
              <a:t>sigmoid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，分别表示</a:t>
            </a:r>
            <a:r>
              <a:rPr lang="en-US" altLang="zh-CN" sz="2400" dirty="0">
                <a:solidFill>
                  <a:srgbClr val="1A1A1A"/>
                </a:solidFill>
                <a:latin typeface="-apple-system"/>
              </a:rPr>
              <a:t>4</a:t>
            </a:r>
            <a:r>
              <a:rPr lang="zh-CN" altLang="en-US" sz="2400" dirty="0">
                <a:solidFill>
                  <a:srgbClr val="1A1A1A"/>
                </a:solidFill>
                <a:latin typeface="-apple-system"/>
              </a:rPr>
              <a:t>个标签的概率。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90A7F8-35D7-3E46-A420-A868FA97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537" y="651539"/>
            <a:ext cx="6562229" cy="2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75F5B-8EA7-0443-AAA0-81EEEE83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Tips</a:t>
            </a:r>
            <a:r>
              <a:rPr kumimoji="1"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0F7353-0227-F042-B56D-20314214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简单模型的堆叠不能起到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 2</a:t>
            </a:r>
            <a:r>
              <a:rPr kumimoji="1" lang="zh-CN" altLang="en-US" dirty="0"/>
              <a:t>的效果</a:t>
            </a:r>
            <a:endParaRPr kumimoji="1" lang="en-US" altLang="zh-CN" dirty="0"/>
          </a:p>
          <a:p>
            <a:r>
              <a:rPr kumimoji="1" lang="zh-CN" altLang="en-US" dirty="0"/>
              <a:t>神经科学能对神经网络发展带来启发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38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E437B-546E-7944-9D11-6F55B80C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tips</a:t>
            </a:r>
            <a:r>
              <a:rPr kumimoji="1" lang="zh-CN" altLang="en-US" dirty="0"/>
              <a:t>：对分割任务的效果提升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60C78-9366-234A-9D10-9B67029F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Astrous</a:t>
            </a:r>
            <a:r>
              <a:rPr lang="en-US" altLang="zh-CN" dirty="0"/>
              <a:t> Convolutions</a:t>
            </a:r>
            <a:r>
              <a:rPr lang="zh-CN" altLang="en-US" dirty="0"/>
              <a:t>（扩张卷积）</a:t>
            </a:r>
            <a:endParaRPr lang="en-US" altLang="zh-CN" dirty="0"/>
          </a:p>
          <a:p>
            <a:r>
              <a:rPr lang="zh-CN" altLang="en-US" dirty="0"/>
              <a:t>空间金字塔池化等下采样技术（</a:t>
            </a:r>
            <a:r>
              <a:rPr lang="en-US" altLang="zh-CN" dirty="0"/>
              <a:t>ASPP</a:t>
            </a:r>
            <a:r>
              <a:rPr lang="zh-CN" altLang="en-US" dirty="0"/>
              <a:t>模块及</a:t>
            </a:r>
            <a:r>
              <a:rPr lang="en-US" altLang="zh-CN" dirty="0"/>
              <a:t>JPU</a:t>
            </a:r>
            <a:r>
              <a:rPr lang="zh-CN" altLang="en-US" dirty="0"/>
              <a:t>模块）</a:t>
            </a:r>
            <a:endParaRPr lang="en-US" altLang="zh-CN" dirty="0"/>
          </a:p>
          <a:p>
            <a:r>
              <a:rPr lang="en-US" altLang="zh-CN" dirty="0"/>
              <a:t>CRF</a:t>
            </a:r>
            <a:r>
              <a:rPr lang="zh-CN" altLang="en-US" dirty="0"/>
              <a:t>（条件随机场）</a:t>
            </a:r>
            <a:endParaRPr lang="en-US" altLang="zh-CN" dirty="0"/>
          </a:p>
          <a:p>
            <a:r>
              <a:rPr lang="en-US" altLang="zh-CN" dirty="0"/>
              <a:t>Loss</a:t>
            </a:r>
            <a:r>
              <a:rPr lang="zh-CN" altLang="en-US" dirty="0"/>
              <a:t>函数的更改：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二分类</a:t>
            </a:r>
            <a:r>
              <a:rPr lang="en-US" altLang="zh-CN" dirty="0"/>
              <a:t>focal loss</a:t>
            </a:r>
            <a:r>
              <a:rPr lang="zh-CN" altLang="en-US" dirty="0"/>
              <a:t>（平衡正负样本本身的比例不均）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多分类</a:t>
            </a:r>
            <a:r>
              <a:rPr lang="en-US" altLang="zh-CN" dirty="0"/>
              <a:t>dice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（交叉熵加权）</a:t>
            </a:r>
            <a:endParaRPr lang="en-US" altLang="zh-CN" dirty="0"/>
          </a:p>
          <a:p>
            <a:r>
              <a:rPr lang="zh-CN" altLang="en-US" dirty="0"/>
              <a:t>标签平滑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46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D0F0D-A51D-C444-9ABB-086C5E3C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1" y="620688"/>
            <a:ext cx="6109081" cy="2808312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4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946DC9-E3AD-884A-B555-688F8D4CB7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A816928-A9B0-8D46-B789-885BF5DEA4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392" y="1916832"/>
            <a:ext cx="7560840" cy="37745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基本概况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发展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应用：</a:t>
            </a:r>
            <a:r>
              <a:rPr kumimoji="1" lang="en-US" altLang="zh-CN" dirty="0" err="1"/>
              <a:t>docUnet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应用：</a:t>
            </a:r>
            <a:r>
              <a:rPr kumimoji="1" lang="en-US" altLang="zh-CN" dirty="0"/>
              <a:t>dense-weighted-</a:t>
            </a:r>
            <a:r>
              <a:rPr kumimoji="1" lang="en-US" altLang="zh-CN" dirty="0" err="1"/>
              <a:t>unet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应用：</a:t>
            </a:r>
            <a:r>
              <a:rPr kumimoji="1" lang="en-US" altLang="zh-CN" dirty="0"/>
              <a:t>table-</a:t>
            </a:r>
            <a:r>
              <a:rPr kumimoji="1" lang="en-US" altLang="zh-CN" dirty="0" err="1"/>
              <a:t>recog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unet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7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语义分割基本概况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B88F3F-DDC6-A84C-A575-18DCF004063B}"/>
              </a:ext>
            </a:extLst>
          </p:cNvPr>
          <p:cNvSpPr/>
          <p:nvPr/>
        </p:nvSpPr>
        <p:spPr>
          <a:xfrm>
            <a:off x="6513394" y="1924564"/>
            <a:ext cx="48404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         语义分割，一般是指针对图像进行像素级分类。具体而言，语义图像分割就是将每个像素都标注上其对应的类别。由于所有的像素都要考虑到，因此语义图像分割任务也被视为是密集预测的一种。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/>
              <a:t>        基于深度学习的语义分割方法：与普通网络不同的是，分类层是卷积层（全卷积网络），没有全连接层，可以适应不同尺寸的输入。</a:t>
            </a:r>
            <a:r>
              <a:rPr lang="en-US" altLang="zh-CN" dirty="0"/>
              <a:t>CNN </a:t>
            </a:r>
            <a:r>
              <a:rPr lang="zh-CN" altLang="en-US" dirty="0"/>
              <a:t>可以将一张图的内容编码为紧凑表征，为了将单独的像素映射给标签，我们需要将标准 </a:t>
            </a:r>
            <a:r>
              <a:rPr lang="en-US" altLang="zh-CN" dirty="0"/>
              <a:t>CNN </a:t>
            </a:r>
            <a:r>
              <a:rPr lang="zh-CN" altLang="en-US" dirty="0"/>
              <a:t>编码器扩展为编码器</a:t>
            </a:r>
            <a:r>
              <a:rPr lang="en-US" altLang="zh-CN" dirty="0"/>
              <a:t>-</a:t>
            </a:r>
            <a:r>
              <a:rPr lang="zh-CN" altLang="en-US" dirty="0"/>
              <a:t>解码器的结构，最终由解码器生成一个表示原始图像标签的数组。</a:t>
            </a:r>
            <a:endParaRPr lang="en-US" altLang="zh-CN" b="1" dirty="0"/>
          </a:p>
          <a:p>
            <a:r>
              <a:rPr lang="zh-CN" altLang="en-US" b="1" dirty="0"/>
              <a:t>        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C40152-B694-104F-8B11-DBEE7240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1042"/>
            <a:ext cx="5376315" cy="31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9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0DCCE5AB-C75D-3B41-BA13-78D12C1D43F7}"/>
              </a:ext>
            </a:extLst>
          </p:cNvPr>
          <p:cNvSpPr/>
          <p:nvPr/>
        </p:nvSpPr>
        <p:spPr>
          <a:xfrm>
            <a:off x="423081" y="1146412"/>
            <a:ext cx="1665027" cy="5732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语义分割</a:t>
            </a:r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442637B-A2C8-3745-AD9E-9E7FC6DB7CDC}"/>
              </a:ext>
            </a:extLst>
          </p:cNvPr>
          <p:cNvSpPr/>
          <p:nvPr/>
        </p:nvSpPr>
        <p:spPr>
          <a:xfrm>
            <a:off x="2811439" y="472302"/>
            <a:ext cx="1665027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-apple-system"/>
              </a:rPr>
              <a:t>Classification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AD49A8D-61FB-6048-B8F3-1BA18155DD54}"/>
              </a:ext>
            </a:extLst>
          </p:cNvPr>
          <p:cNvSpPr/>
          <p:nvPr/>
        </p:nvSpPr>
        <p:spPr>
          <a:xfrm>
            <a:off x="2811439" y="1616029"/>
            <a:ext cx="1665027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-apple-system"/>
              </a:rPr>
              <a:t>Localization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3839590-3B52-1B45-B5B0-79EFE13D9EEE}"/>
              </a:ext>
            </a:extLst>
          </p:cNvPr>
          <p:cNvSpPr/>
          <p:nvPr/>
        </p:nvSpPr>
        <p:spPr>
          <a:xfrm>
            <a:off x="5161130" y="444038"/>
            <a:ext cx="4692555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需要特征对多种</a:t>
            </a:r>
            <a:r>
              <a:rPr lang="en-US" altLang="zh-CN" dirty="0"/>
              <a:t>Transformation</a:t>
            </a:r>
            <a:r>
              <a:rPr lang="zh-CN" altLang="en-US" dirty="0"/>
              <a:t>具有不变性</a:t>
            </a:r>
            <a:endParaRPr kumimoji="1"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B3A1CA8-06DD-6848-870B-9BA2FAA109C6}"/>
              </a:ext>
            </a:extLst>
          </p:cNvPr>
          <p:cNvSpPr/>
          <p:nvPr/>
        </p:nvSpPr>
        <p:spPr>
          <a:xfrm>
            <a:off x="5161129" y="1616027"/>
            <a:ext cx="4692555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需要特征对 </a:t>
            </a:r>
            <a:r>
              <a:rPr lang="en-US" altLang="zh-CN" dirty="0"/>
              <a:t>Transformation</a:t>
            </a:r>
            <a:r>
              <a:rPr lang="zh-CN" altLang="en-US" dirty="0"/>
              <a:t>比较敏感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3C9D6E4-DC6C-B045-9FB8-9A86807DD3DC}"/>
              </a:ext>
            </a:extLst>
          </p:cNvPr>
          <p:cNvCxnSpPr/>
          <p:nvPr/>
        </p:nvCxnSpPr>
        <p:spPr>
          <a:xfrm flipV="1">
            <a:off x="2106303" y="710655"/>
            <a:ext cx="639171" cy="72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3CCD113-EEE2-FC4A-990A-0FD95A716C85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088108" y="1433015"/>
            <a:ext cx="723331" cy="49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箭头 18">
            <a:extLst>
              <a:ext uri="{FF2B5EF4-FFF2-40B4-BE49-F238E27FC236}">
                <a16:creationId xmlns:a16="http://schemas.microsoft.com/office/drawing/2014/main" id="{3FD71638-10F2-1544-99F2-AFCE58381867}"/>
              </a:ext>
            </a:extLst>
          </p:cNvPr>
          <p:cNvSpPr/>
          <p:nvPr/>
        </p:nvSpPr>
        <p:spPr>
          <a:xfrm>
            <a:off x="4627729" y="752567"/>
            <a:ext cx="384412" cy="67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188861B8-9B5D-B243-9142-90183ECA9A81}"/>
              </a:ext>
            </a:extLst>
          </p:cNvPr>
          <p:cNvSpPr/>
          <p:nvPr/>
        </p:nvSpPr>
        <p:spPr>
          <a:xfrm>
            <a:off x="4627729" y="1929925"/>
            <a:ext cx="384412" cy="67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1BB66AF-54BB-E34C-B1B5-509DBBD5844B}"/>
              </a:ext>
            </a:extLst>
          </p:cNvPr>
          <p:cNvCxnSpPr/>
          <p:nvPr/>
        </p:nvCxnSpPr>
        <p:spPr>
          <a:xfrm>
            <a:off x="7507406" y="2361063"/>
            <a:ext cx="0" cy="72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A2EB0CB-F5BF-CB44-A337-238B511B4D0B}"/>
              </a:ext>
            </a:extLst>
          </p:cNvPr>
          <p:cNvSpPr txBox="1"/>
          <p:nvPr/>
        </p:nvSpPr>
        <p:spPr>
          <a:xfrm>
            <a:off x="7186115" y="3175925"/>
            <a:ext cx="64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FCN</a:t>
            </a:r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50C00471-2A04-0446-AE34-F397A571F8F3}"/>
              </a:ext>
            </a:extLst>
          </p:cNvPr>
          <p:cNvCxnSpPr/>
          <p:nvPr/>
        </p:nvCxnSpPr>
        <p:spPr>
          <a:xfrm>
            <a:off x="8338782" y="2361063"/>
            <a:ext cx="832514" cy="72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禁止符 25">
            <a:extLst>
              <a:ext uri="{FF2B5EF4-FFF2-40B4-BE49-F238E27FC236}">
                <a16:creationId xmlns:a16="http://schemas.microsoft.com/office/drawing/2014/main" id="{D6CD96F5-9126-C441-B49B-1110BE276711}"/>
              </a:ext>
            </a:extLst>
          </p:cNvPr>
          <p:cNvSpPr/>
          <p:nvPr/>
        </p:nvSpPr>
        <p:spPr>
          <a:xfrm>
            <a:off x="8495731" y="2490716"/>
            <a:ext cx="518615" cy="464023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596F22D-0BBB-7343-9C24-3F1BEA2A88FE}"/>
              </a:ext>
            </a:extLst>
          </p:cNvPr>
          <p:cNvSpPr txBox="1"/>
          <p:nvPr/>
        </p:nvSpPr>
        <p:spPr>
          <a:xfrm>
            <a:off x="9014346" y="3084392"/>
            <a:ext cx="1194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全连接、全局池化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C35B41D-46D9-F441-B18D-997EAB45B8D5}"/>
              </a:ext>
            </a:extLst>
          </p:cNvPr>
          <p:cNvCxnSpPr/>
          <p:nvPr/>
        </p:nvCxnSpPr>
        <p:spPr>
          <a:xfrm>
            <a:off x="9853684" y="752567"/>
            <a:ext cx="409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D8D703F-1D14-324A-B217-AFCB6F7C8288}"/>
              </a:ext>
            </a:extLst>
          </p:cNvPr>
          <p:cNvSpPr txBox="1"/>
          <p:nvPr/>
        </p:nvSpPr>
        <p:spPr>
          <a:xfrm>
            <a:off x="10413242" y="573206"/>
            <a:ext cx="152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</a:t>
            </a:r>
            <a:r>
              <a:rPr kumimoji="1" lang="en-US" altLang="zh-CN" dirty="0" err="1"/>
              <a:t>Kernel_size</a:t>
            </a:r>
            <a:endParaRPr kumimoji="1"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2D87BF9-070F-BA48-AEA8-E2452453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0" y="3730723"/>
            <a:ext cx="4288999" cy="2432997"/>
          </a:xfrm>
          <a:prstGeom prst="rect">
            <a:avLst/>
          </a:prstGeom>
        </p:spPr>
      </p:pic>
      <p:sp>
        <p:nvSpPr>
          <p:cNvPr id="37" name="下箭头 36">
            <a:extLst>
              <a:ext uri="{FF2B5EF4-FFF2-40B4-BE49-F238E27FC236}">
                <a16:creationId xmlns:a16="http://schemas.microsoft.com/office/drawing/2014/main" id="{E5FA8262-EB94-A14D-9920-F4A8844099AD}"/>
              </a:ext>
            </a:extLst>
          </p:cNvPr>
          <p:cNvSpPr/>
          <p:nvPr/>
        </p:nvSpPr>
        <p:spPr>
          <a:xfrm>
            <a:off x="11150221" y="1071835"/>
            <a:ext cx="95534" cy="647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AB55490-3A84-C146-AFBB-280AB32217AD}"/>
              </a:ext>
            </a:extLst>
          </p:cNvPr>
          <p:cNvSpPr txBox="1"/>
          <p:nvPr/>
        </p:nvSpPr>
        <p:spPr>
          <a:xfrm>
            <a:off x="10310884" y="1786881"/>
            <a:ext cx="1733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  </a:t>
            </a:r>
            <a:r>
              <a:rPr kumimoji="1" lang="en-US" altLang="zh-CN" dirty="0"/>
              <a:t>GCN</a:t>
            </a:r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1x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00EDE4C-3DAF-E94D-84E6-94A0158A9265}"/>
              </a:ext>
            </a:extLst>
          </p:cNvPr>
          <p:cNvSpPr/>
          <p:nvPr/>
        </p:nvSpPr>
        <p:spPr>
          <a:xfrm>
            <a:off x="5559188" y="38934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        网络逐渐衰减的特征尺寸和需要原图尺寸的预测之间的矛盾     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——&gt;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     </a:t>
            </a:r>
            <a:r>
              <a:rPr lang="zh-CN" altLang="en-US" dirty="0"/>
              <a:t>解决网络不断 </a:t>
            </a:r>
            <a:r>
              <a:rPr lang="en-US" altLang="zh-CN" dirty="0" err="1"/>
              <a:t>downsample</a:t>
            </a:r>
            <a:r>
              <a:rPr lang="en-US" altLang="zh-CN" dirty="0"/>
              <a:t> </a:t>
            </a:r>
            <a:r>
              <a:rPr lang="zh-CN" altLang="en-US" dirty="0"/>
              <a:t>造成的信息损失诞生了希望能保存、恢复信息的</a:t>
            </a:r>
            <a:r>
              <a:rPr lang="en-US" altLang="zh-CN" dirty="0" err="1"/>
              <a:t>unpool</a:t>
            </a:r>
            <a:r>
              <a:rPr lang="zh-CN" altLang="en-US" dirty="0"/>
              <a:t>和</a:t>
            </a:r>
            <a:r>
              <a:rPr lang="en-US" altLang="zh-CN" dirty="0" err="1"/>
              <a:t>deconv</a:t>
            </a:r>
            <a:r>
              <a:rPr lang="zh-CN" altLang="en-US" dirty="0"/>
              <a:t>方法</a:t>
            </a:r>
          </a:p>
        </p:txBody>
      </p:sp>
      <p:sp>
        <p:nvSpPr>
          <p:cNvPr id="41" name="下箭头 40">
            <a:extLst>
              <a:ext uri="{FF2B5EF4-FFF2-40B4-BE49-F238E27FC236}">
                <a16:creationId xmlns:a16="http://schemas.microsoft.com/office/drawing/2014/main" id="{6AAA73A7-FDB7-A649-969E-8909AB9ED2FA}"/>
              </a:ext>
            </a:extLst>
          </p:cNvPr>
          <p:cNvSpPr/>
          <p:nvPr/>
        </p:nvSpPr>
        <p:spPr>
          <a:xfrm>
            <a:off x="8379725" y="4944502"/>
            <a:ext cx="95534" cy="647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5F89F788-CFBB-824B-B7A6-597D2B4C6672}"/>
              </a:ext>
            </a:extLst>
          </p:cNvPr>
          <p:cNvSpPr/>
          <p:nvPr/>
        </p:nvSpPr>
        <p:spPr>
          <a:xfrm>
            <a:off x="5049531" y="5781673"/>
            <a:ext cx="6994617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        为了弥补空间信息的丢失，用</a:t>
            </a:r>
            <a:r>
              <a:rPr lang="en-US" altLang="zh-CN" dirty="0"/>
              <a:t>U-shape</a:t>
            </a:r>
            <a:r>
              <a:rPr lang="zh-CN" altLang="en-US" dirty="0"/>
              <a:t>方式恢复空间信息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9AFB3D-630A-8F48-8359-55C009334A9D}"/>
              </a:ext>
            </a:extLst>
          </p:cNvPr>
          <p:cNvSpPr/>
          <p:nvPr/>
        </p:nvSpPr>
        <p:spPr>
          <a:xfrm>
            <a:off x="1321473" y="307916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高分辨率特征</a:t>
            </a:r>
            <a:endParaRPr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EC602C9F-8ED5-7D47-B770-1F585F291E4B}"/>
              </a:ext>
            </a:extLst>
          </p:cNvPr>
          <p:cNvCxnSpPr/>
          <p:nvPr/>
        </p:nvCxnSpPr>
        <p:spPr>
          <a:xfrm flipH="1" flipV="1">
            <a:off x="2483229" y="3448498"/>
            <a:ext cx="628461" cy="1399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F5E47DDB-7864-C046-900B-9808B8D3438A}"/>
              </a:ext>
            </a:extLst>
          </p:cNvPr>
          <p:cNvSpPr/>
          <p:nvPr/>
        </p:nvSpPr>
        <p:spPr>
          <a:xfrm>
            <a:off x="3406849" y="2925918"/>
            <a:ext cx="2545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深层网络快速下采样来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获取充足的上下文信息</a:t>
            </a:r>
            <a:endParaRPr lang="zh-CN" altLang="en-US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906F3DA6-B51E-CD48-B9C7-01A99CBA9514}"/>
              </a:ext>
            </a:extLst>
          </p:cNvPr>
          <p:cNvCxnSpPr/>
          <p:nvPr/>
        </p:nvCxnSpPr>
        <p:spPr>
          <a:xfrm flipV="1">
            <a:off x="4189863" y="3545257"/>
            <a:ext cx="630072" cy="195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CA7DCC44-25C2-384F-9D85-496CEE29BF54}"/>
              </a:ext>
            </a:extLst>
          </p:cNvPr>
          <p:cNvSpPr txBox="1"/>
          <p:nvPr/>
        </p:nvSpPr>
        <p:spPr>
          <a:xfrm>
            <a:off x="3082202" y="6261279"/>
            <a:ext cx="139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BiSeNet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3F262EB-956F-1643-8C16-F69F1268928D}"/>
              </a:ext>
            </a:extLst>
          </p:cNvPr>
          <p:cNvSpPr txBox="1"/>
          <p:nvPr/>
        </p:nvSpPr>
        <p:spPr>
          <a:xfrm>
            <a:off x="1055509" y="6261279"/>
            <a:ext cx="139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U-net</a:t>
            </a:r>
            <a:endParaRPr kumimoji="1"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E4099A1-6E93-FC40-9059-57E4402D5D34}"/>
              </a:ext>
            </a:extLst>
          </p:cNvPr>
          <p:cNvCxnSpPr>
            <a:cxnSpLocks/>
          </p:cNvCxnSpPr>
          <p:nvPr/>
        </p:nvCxnSpPr>
        <p:spPr>
          <a:xfrm>
            <a:off x="1978925" y="6163720"/>
            <a:ext cx="3033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2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7FFBC-873F-FF4A-9F82-AE2935EE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C5BF50-31E4-EE41-A691-6072265D58D2}"/>
              </a:ext>
            </a:extLst>
          </p:cNvPr>
          <p:cNvSpPr txBox="1"/>
          <p:nvPr/>
        </p:nvSpPr>
        <p:spPr>
          <a:xfrm>
            <a:off x="721056" y="1434639"/>
            <a:ext cx="42251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FCN</a:t>
            </a:r>
            <a:r>
              <a:rPr kumimoji="1" lang="zh-CN" altLang="en-US" dirty="0">
                <a:sym typeface="Wingdings" pitchFamily="2" charset="2"/>
              </a:rPr>
              <a:t>：</a:t>
            </a:r>
            <a:r>
              <a:rPr kumimoji="1" lang="en-US" altLang="zh-CN" dirty="0"/>
              <a:t>fully conv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deconv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skip</a:t>
            </a:r>
          </a:p>
          <a:p>
            <a:endParaRPr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SegNet</a:t>
            </a:r>
            <a:r>
              <a:rPr kumimoji="1" lang="zh-CN" altLang="en-US" dirty="0"/>
              <a:t>：与</a:t>
            </a:r>
            <a:r>
              <a:rPr kumimoji="1" lang="en-US" altLang="zh-CN" dirty="0"/>
              <a:t>FCN</a:t>
            </a:r>
            <a:r>
              <a:rPr kumimoji="1" lang="zh-CN" altLang="en-US" dirty="0"/>
              <a:t>类似，采用</a:t>
            </a:r>
            <a:r>
              <a:rPr kumimoji="1" lang="en-US" altLang="zh-CN" dirty="0"/>
              <a:t>Vgg16</a:t>
            </a:r>
            <a:r>
              <a:rPr kumimoji="1" lang="zh-CN" altLang="en-US" dirty="0"/>
              <a:t>前</a:t>
            </a:r>
            <a:r>
              <a:rPr kumimoji="1" lang="en-US" altLang="zh-CN" dirty="0"/>
              <a:t>13</a:t>
            </a:r>
            <a:r>
              <a:rPr kumimoji="1" lang="zh-CN" altLang="en-US" dirty="0"/>
              <a:t>层卷积层，不同的是</a:t>
            </a:r>
            <a:r>
              <a:rPr kumimoji="1" lang="en-US" altLang="zh-CN" dirty="0"/>
              <a:t>encode</a:t>
            </a:r>
            <a:r>
              <a:rPr kumimoji="1" lang="zh-CN" altLang="en-US" dirty="0"/>
              <a:t>与</a:t>
            </a:r>
            <a:r>
              <a:rPr kumimoji="1" lang="en-US" altLang="zh-CN" dirty="0"/>
              <a:t>decode</a:t>
            </a:r>
            <a:r>
              <a:rPr kumimoji="1" lang="zh-CN" altLang="en-US" dirty="0"/>
              <a:t>的方式：</a:t>
            </a:r>
            <a:r>
              <a:rPr lang="zh-CN" altLang="en-US" dirty="0"/>
              <a:t>在进行</a:t>
            </a:r>
            <a:r>
              <a:rPr lang="en-US" altLang="zh-CN" dirty="0"/>
              <a:t>2×2</a:t>
            </a:r>
            <a:r>
              <a:rPr lang="zh-CN" altLang="en-US" dirty="0"/>
              <a:t>最大池化时，存储相应的最大池化索引（位置），并在解码器中使用该索引进行上采样。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Unet</a:t>
            </a:r>
            <a:r>
              <a:rPr kumimoji="1" lang="zh-CN" altLang="en-US" dirty="0">
                <a:sym typeface="Wingdings" pitchFamily="2" charset="2"/>
              </a:rPr>
              <a:t>： （医学影像领域）在</a:t>
            </a:r>
            <a:r>
              <a:rPr lang="zh-CN" altLang="en-US" dirty="0"/>
              <a:t>全卷积层上构建模型，能够在少量的训练图像数据上运行，得到了更加精确的分割结果。</a:t>
            </a:r>
            <a:endParaRPr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stacked-</a:t>
            </a:r>
            <a:r>
              <a:rPr kumimoji="1" lang="en-US" altLang="zh-CN" dirty="0" err="1"/>
              <a:t>Unet</a:t>
            </a:r>
            <a:r>
              <a:rPr kumimoji="1" lang="zh-CN" altLang="en-US" dirty="0"/>
              <a:t>：多个</a:t>
            </a:r>
            <a:r>
              <a:rPr kumimoji="1" lang="en-US" altLang="zh-CN" dirty="0" err="1"/>
              <a:t>Unet</a:t>
            </a:r>
            <a:r>
              <a:rPr kumimoji="1" lang="zh-CN" altLang="en-US" dirty="0"/>
              <a:t>堆叠。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dilated-</a:t>
            </a:r>
            <a:r>
              <a:rPr kumimoji="1" lang="en-US" altLang="zh-CN" dirty="0" err="1"/>
              <a:t>Unet</a:t>
            </a:r>
            <a:r>
              <a:rPr kumimoji="1" lang="zh-CN" altLang="en-US" dirty="0"/>
              <a:t>：空洞卷积</a:t>
            </a:r>
            <a:r>
              <a:rPr kumimoji="1" lang="en-US" altLang="zh-CN" dirty="0"/>
              <a:t>+</a:t>
            </a:r>
            <a:r>
              <a:rPr kumimoji="1" lang="en-US" altLang="zh-CN" dirty="0" err="1"/>
              <a:t>Unet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</a:t>
            </a:r>
            <a:r>
              <a:rPr lang="en-US" altLang="zh-CN" dirty="0" err="1"/>
              <a:t>FastFCN</a:t>
            </a:r>
            <a:r>
              <a:rPr lang="zh-CN" altLang="en-US" dirty="0"/>
              <a:t>：联合金字塔方式的下采样，速度快</a:t>
            </a:r>
            <a:r>
              <a:rPr lang="en-US" altLang="zh-CN" dirty="0"/>
              <a:t>3</a:t>
            </a:r>
            <a:r>
              <a:rPr lang="zh-CN" altLang="en-US" dirty="0"/>
              <a:t>倍。</a:t>
            </a:r>
            <a:endParaRPr lang="en-US" altLang="zh-CN" dirty="0"/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Unet</a:t>
            </a:r>
            <a:r>
              <a:rPr kumimoji="1" lang="en-US" altLang="zh-CN" dirty="0"/>
              <a:t>++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A9B001-00A9-454C-A5C7-99BD23EB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12" y="1027906"/>
            <a:ext cx="4087694" cy="1954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252AC4-DCD3-4645-B1E6-418B4902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19" y="3193576"/>
            <a:ext cx="2964197" cy="27114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D6B35D-2EDA-AC4C-9BD1-D111F147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686" y="3193576"/>
            <a:ext cx="4412314" cy="27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1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6A973-B91F-EA4B-93EF-B5E2737D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81" y="40881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/>
              <a:t>Unet</a:t>
            </a:r>
            <a:r>
              <a:rPr kumimoji="1" lang="en-US" altLang="zh-CN" sz="3600" dirty="0"/>
              <a:t>++</a:t>
            </a:r>
            <a:endParaRPr kumimoji="1"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735239-5F7D-5B4F-9D7D-3E4C5B30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254" y="3246532"/>
            <a:ext cx="6096000" cy="3390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DD4CC5-133D-5747-B096-76568C72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72" y="192965"/>
            <a:ext cx="6121400" cy="32512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DF8D406-F17F-8C45-B535-29EB232D47DD}"/>
              </a:ext>
            </a:extLst>
          </p:cNvPr>
          <p:cNvSpPr txBox="1">
            <a:spLocks/>
          </p:cNvSpPr>
          <p:nvPr/>
        </p:nvSpPr>
        <p:spPr>
          <a:xfrm>
            <a:off x="565245" y="10859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Layer Aggregation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4562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A56DB8-C7D1-CD4A-9EF7-E586948E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677" y="495300"/>
            <a:ext cx="6959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2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722" y="450376"/>
            <a:ext cx="6613478" cy="1226664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/>
              <a:t>docUnet</a:t>
            </a:r>
            <a:r>
              <a:rPr kumimoji="1" lang="zh-CN" altLang="en-US" sz="3600" dirty="0"/>
              <a:t>：扭曲图像恢复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EF5C90-1A97-6142-B474-F61F898A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845"/>
            <a:ext cx="4020403" cy="31164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60B9B4-7164-B445-978D-D42D9C397ADB}"/>
              </a:ext>
            </a:extLst>
          </p:cNvPr>
          <p:cNvSpPr/>
          <p:nvPr/>
        </p:nvSpPr>
        <p:spPr>
          <a:xfrm>
            <a:off x="5868537" y="1677040"/>
            <a:ext cx="51042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网络基于</a:t>
            </a:r>
            <a:r>
              <a:rPr lang="en-US" altLang="zh-CN" dirty="0"/>
              <a:t>U-net</a:t>
            </a:r>
            <a:r>
              <a:rPr lang="zh-CN" altLang="en-US" dirty="0"/>
              <a:t>去预测一个与原图同尺寸的映射数组：</a:t>
            </a:r>
            <a:r>
              <a:rPr lang="en-US" altLang="zh-CN" dirty="0"/>
              <a:t>D(</a:t>
            </a:r>
            <a:r>
              <a:rPr lang="en-US" altLang="zh-CN" dirty="0" err="1"/>
              <a:t>x,y</a:t>
            </a:r>
            <a:r>
              <a:rPr lang="en-US" altLang="zh-CN" dirty="0"/>
              <a:t>) = S(</a:t>
            </a:r>
            <a:r>
              <a:rPr lang="en-US" altLang="zh-CN" dirty="0" err="1"/>
              <a:t>u,v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      由于基于拍摄的扭曲图像的映射</a:t>
            </a:r>
            <a:r>
              <a:rPr lang="en-US" altLang="zh-CN" dirty="0"/>
              <a:t>label</a:t>
            </a:r>
            <a:r>
              <a:rPr lang="zh-CN" altLang="en-US" dirty="0"/>
              <a:t>几乎不可能标注获得， 因此所有训练图像需要进行生成。基于原文，实现了两种扭曲变换：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3837F1-621C-F246-BAD7-6FAB26F9D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22" y="4572000"/>
            <a:ext cx="8502555" cy="20234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89C40D-9F04-D740-A74A-2F0041019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585" y="3114067"/>
            <a:ext cx="1816100" cy="787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7BB577-6DA2-5244-AAF3-D8B360F60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685" y="3170063"/>
            <a:ext cx="1435100" cy="571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96C574-83A8-E44A-813E-D388E5F49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877" y="4081832"/>
            <a:ext cx="1422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4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38564" cy="1325563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1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Stacked-</a:t>
            </a:r>
            <a:r>
              <a:rPr kumimoji="1" lang="en-US" altLang="zh-CN" sz="2800" dirty="0" err="1"/>
              <a:t>unet</a:t>
            </a:r>
            <a:endParaRPr kumimoji="1"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7CEC52-448F-C942-9BDD-4C26721A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44" y="1219615"/>
            <a:ext cx="12192000" cy="2540994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9B8FC54F-0D87-7243-B6CC-34B9F9E2287A}"/>
              </a:ext>
            </a:extLst>
          </p:cNvPr>
          <p:cNvSpPr txBox="1">
            <a:spLocks/>
          </p:cNvSpPr>
          <p:nvPr/>
        </p:nvSpPr>
        <p:spPr>
          <a:xfrm>
            <a:off x="963304" y="3952317"/>
            <a:ext cx="3608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dirty="0"/>
              <a:t>2</a:t>
            </a:r>
            <a:r>
              <a:rPr kumimoji="1" lang="zh-CN" altLang="en-US" sz="2800" dirty="0"/>
              <a:t>、直接回归顶点坐标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C01BE03-3039-A84B-9CD2-8E8E442D0377}"/>
              </a:ext>
            </a:extLst>
          </p:cNvPr>
          <p:cNvCxnSpPr/>
          <p:nvPr/>
        </p:nvCxnSpPr>
        <p:spPr>
          <a:xfrm>
            <a:off x="4230806" y="1023583"/>
            <a:ext cx="1992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9D26DE2-EDC8-6F4F-AC0A-544F84E516BD}"/>
              </a:ext>
            </a:extLst>
          </p:cNvPr>
          <p:cNvSpPr txBox="1"/>
          <p:nvPr/>
        </p:nvSpPr>
        <p:spPr>
          <a:xfrm>
            <a:off x="6868234" y="761973"/>
            <a:ext cx="4509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Dilated-</a:t>
            </a:r>
            <a:r>
              <a:rPr kumimoji="1" lang="en-US" altLang="zh-CN" sz="2800" dirty="0" err="1"/>
              <a:t>unet</a:t>
            </a:r>
            <a:endParaRPr kumimoji="1" lang="zh-CN" altLang="en-US" sz="2800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53E45EA-39C8-9B43-89F3-AE79E72E8D0B}"/>
              </a:ext>
            </a:extLst>
          </p:cNvPr>
          <p:cNvCxnSpPr/>
          <p:nvPr/>
        </p:nvCxnSpPr>
        <p:spPr>
          <a:xfrm>
            <a:off x="4713595" y="4590078"/>
            <a:ext cx="1992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7D2FF84-8713-294E-969C-E5EAA3CD78C0}"/>
              </a:ext>
            </a:extLst>
          </p:cNvPr>
          <p:cNvSpPr txBox="1"/>
          <p:nvPr/>
        </p:nvSpPr>
        <p:spPr>
          <a:xfrm>
            <a:off x="6868234" y="4353488"/>
            <a:ext cx="5282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+mj-lt"/>
                <a:ea typeface="+mj-ea"/>
                <a:cs typeface="+mj-cs"/>
              </a:rPr>
              <a:t>回归原图顶点与预测</a:t>
            </a:r>
            <a:r>
              <a:rPr kumimoji="1" lang="en-US" altLang="zh-CN" sz="2800" dirty="0">
                <a:latin typeface="+mj-lt"/>
                <a:ea typeface="+mj-ea"/>
                <a:cs typeface="+mj-cs"/>
              </a:rPr>
              <a:t>map</a:t>
            </a:r>
            <a:r>
              <a:rPr kumimoji="1" lang="zh-CN" altLang="en-US" sz="2800" dirty="0">
                <a:latin typeface="+mj-lt"/>
                <a:ea typeface="+mj-ea"/>
                <a:cs typeface="+mj-cs"/>
              </a:rPr>
              <a:t>的差值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B67D880-A520-124E-ACC7-206370E40A51}"/>
              </a:ext>
            </a:extLst>
          </p:cNvPr>
          <p:cNvSpPr txBox="1">
            <a:spLocks/>
          </p:cNvSpPr>
          <p:nvPr/>
        </p:nvSpPr>
        <p:spPr>
          <a:xfrm>
            <a:off x="963304" y="4806806"/>
            <a:ext cx="3608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dirty="0"/>
              <a:t>3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label</a:t>
            </a:r>
            <a:r>
              <a:rPr kumimoji="1" lang="zh-CN" altLang="en-US" sz="2800" dirty="0"/>
              <a:t>标注为失真图像到原图的映射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D49D7C3-CE2E-FA47-A935-A6D607F17200}"/>
              </a:ext>
            </a:extLst>
          </p:cNvPr>
          <p:cNvCxnSpPr/>
          <p:nvPr/>
        </p:nvCxnSpPr>
        <p:spPr>
          <a:xfrm>
            <a:off x="4691417" y="5469587"/>
            <a:ext cx="1992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CE260003-91C8-4642-9804-46940A877835}"/>
              </a:ext>
            </a:extLst>
          </p:cNvPr>
          <p:cNvSpPr/>
          <p:nvPr/>
        </p:nvSpPr>
        <p:spPr>
          <a:xfrm>
            <a:off x="6683990" y="5242697"/>
            <a:ext cx="55080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+mj-lt"/>
                <a:ea typeface="+mj-ea"/>
                <a:cs typeface="+mj-cs"/>
              </a:rPr>
              <a:t>label</a:t>
            </a:r>
            <a:r>
              <a:rPr kumimoji="1" lang="zh-CN" altLang="en-US" sz="2800" dirty="0">
                <a:latin typeface="+mj-lt"/>
                <a:ea typeface="+mj-ea"/>
                <a:cs typeface="+mj-cs"/>
              </a:rPr>
              <a:t>标注为原图到失真图像的映射</a:t>
            </a:r>
          </a:p>
        </p:txBody>
      </p:sp>
    </p:spTree>
    <p:extLst>
      <p:ext uri="{BB962C8B-B14F-4D97-AF65-F5344CB8AC3E}">
        <p14:creationId xmlns:p14="http://schemas.microsoft.com/office/powerpoint/2010/main" val="172264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1036</Words>
  <Application>Microsoft Macintosh PowerPoint</Application>
  <PresentationFormat>宽屏</PresentationFormat>
  <Paragraphs>96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-apple-system</vt:lpstr>
      <vt:lpstr>等线</vt:lpstr>
      <vt:lpstr>等线 Light</vt:lpstr>
      <vt:lpstr>Microsoft YaHei</vt:lpstr>
      <vt:lpstr>Microsoft YaHei Light</vt:lpstr>
      <vt:lpstr>Arial</vt:lpstr>
      <vt:lpstr>Wingdings</vt:lpstr>
      <vt:lpstr>Office 主题​​</vt:lpstr>
      <vt:lpstr>PowerPoint 演示文稿</vt:lpstr>
      <vt:lpstr>PowerPoint 演示文稿</vt:lpstr>
      <vt:lpstr>语义分割基本概况</vt:lpstr>
      <vt:lpstr>PowerPoint 演示文稿</vt:lpstr>
      <vt:lpstr>发展</vt:lpstr>
      <vt:lpstr>Unet++</vt:lpstr>
      <vt:lpstr>PowerPoint 演示文稿</vt:lpstr>
      <vt:lpstr>docUnet：扭曲图像恢复</vt:lpstr>
      <vt:lpstr>1、Stacked-unet</vt:lpstr>
      <vt:lpstr>PowerPoint 演示文稿</vt:lpstr>
      <vt:lpstr>Dense-weighted-unet</vt:lpstr>
      <vt:lpstr>性能指标： </vt:lpstr>
      <vt:lpstr>Table-recog-Unet：腾讯优图实验室</vt:lpstr>
      <vt:lpstr>PowerPoint 演示文稿</vt:lpstr>
      <vt:lpstr>待完成： 1、复杂表格的构造 2、基于Unet的网络设计 3、loss设计 4、表格结构化后处理</vt:lpstr>
      <vt:lpstr>Tips：</vt:lpstr>
      <vt:lpstr>More tips：对分割任务的效果提升</vt:lpstr>
      <vt:lpstr>Thanks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Matting</dc:title>
  <dc:creator>Zhu Shuguang</dc:creator>
  <cp:lastModifiedBy>Li Jiaji</cp:lastModifiedBy>
  <cp:revision>198</cp:revision>
  <dcterms:created xsi:type="dcterms:W3CDTF">2019-07-04T18:06:49Z</dcterms:created>
  <dcterms:modified xsi:type="dcterms:W3CDTF">2019-08-23T07:52:36Z</dcterms:modified>
</cp:coreProperties>
</file>